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4"/>
  </p:notesMasterIdLst>
  <p:sldIdLst>
    <p:sldId id="256" r:id="rId5"/>
    <p:sldId id="257" r:id="rId6"/>
    <p:sldId id="258" r:id="rId7"/>
    <p:sldId id="259" r:id="rId8"/>
    <p:sldId id="260" r:id="rId9"/>
    <p:sldId id="261" r:id="rId10"/>
    <p:sldId id="262" r:id="rId11"/>
    <p:sldId id="265" r:id="rId12"/>
    <p:sldId id="266" r:id="rId13"/>
  </p:sldIdLst>
  <p:sldSz cx="12192000" cy="6858000"/>
  <p:notesSz cx="6858000" cy="9144000"/>
  <p:embeddedFontLst>
    <p:embeddedFont>
      <p:font typeface="Century Gothic" panose="020B0502020202020204" pitchFamily="34" charset="0"/>
      <p:regular r:id="rId15"/>
      <p:bold r:id="rId16"/>
      <p:italic r:id="rId17"/>
      <p:boldItalic r:id="rId18"/>
    </p:embeddedFont>
  </p:embeddedFontLst>
  <p:custDataLst>
    <p:tags r:id="rId1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3"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4.fntdata"/><Relationship Id="rId3" Type="http://schemas.openxmlformats.org/officeDocument/2006/relationships/customXml" Target="../customXml/item3.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3.fntdata"/><Relationship Id="rId33" Type="http://customschemas.google.com/relationships/presentationmetadata" Target="metadata"/><Relationship Id="rId2" Type="http://schemas.openxmlformats.org/officeDocument/2006/relationships/customXml" Target="../customXml/item2.xml"/><Relationship Id="rId16"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35"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cstate="email">
            <a:alphaModFix/>
            <a:extLst>
              <a:ext uri="{28A0092B-C50C-407E-A947-70E740481C1C}">
                <a14:useLocalDpi xmlns:a14="http://schemas.microsoft.com/office/drawing/2010/main"/>
              </a:ext>
            </a:extLst>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cstate="email">
            <a:alphaModFix/>
            <a:extLst>
              <a:ext uri="{28A0092B-C50C-407E-A947-70E740481C1C}">
                <a14:useLocalDpi xmlns:a14="http://schemas.microsoft.com/office/drawing/2010/main"/>
              </a:ext>
            </a:extLst>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6.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6.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6.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6.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6.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6.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Ryan Hubbuck</a:t>
            </a:r>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7440774" y="659854"/>
            <a:ext cx="2921424" cy="3786772"/>
          </a:xfrm>
          <a:prstGeom prst="rect">
            <a:avLst/>
          </a:prstGeom>
          <a:noFill/>
          <a:ln>
            <a:noFill/>
          </a:ln>
        </p:spPr>
      </p:pic>
      <p:pic>
        <p:nvPicPr>
          <p:cNvPr id="15" name="Audio 14">
            <a:hlinkClick r:id="" action="ppaction://media"/>
            <a:extLst>
              <a:ext uri="{FF2B5EF4-FFF2-40B4-BE49-F238E27FC236}">
                <a16:creationId xmlns:a16="http://schemas.microsoft.com/office/drawing/2014/main" id="{16B4F93F-C8AC-0102-37B5-D798DE8517E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872"/>
    </mc:Choice>
    <mc:Fallback xmlns="">
      <p:transition spd="slow" advTm="7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263674" y="2198049"/>
            <a:ext cx="10820400" cy="4024125"/>
          </a:xfrm>
          <a:prstGeom prst="rect">
            <a:avLst/>
          </a:prstGeom>
          <a:noFill/>
          <a:ln>
            <a:noFill/>
          </a:ln>
        </p:spPr>
        <p:txBody>
          <a:bodyPr spcFirstLastPara="1" wrap="square" lIns="91425" tIns="45700" rIns="91425" bIns="45700" anchor="t" anchorCtr="0">
            <a:normAutofit/>
          </a:bodyPr>
          <a:lstStyle/>
          <a:p>
            <a:pPr marL="685800" lvl="0" indent="0">
              <a:spcBef>
                <a:spcPts val="0"/>
              </a:spcBef>
              <a:buNone/>
            </a:pPr>
            <a:r>
              <a:rPr lang="en-US" dirty="0"/>
              <a:t>This policy defines the core</a:t>
            </a:r>
          </a:p>
          <a:p>
            <a:pPr marL="685800" lvl="0" indent="0">
              <a:spcBef>
                <a:spcPts val="0"/>
              </a:spcBef>
              <a:buNone/>
            </a:pPr>
            <a:r>
              <a:rPr lang="en-US" dirty="0"/>
              <a:t>security principles; C/C++</a:t>
            </a:r>
          </a:p>
          <a:p>
            <a:pPr marL="685800" lvl="0" indent="0">
              <a:spcBef>
                <a:spcPts val="0"/>
              </a:spcBef>
              <a:buNone/>
            </a:pPr>
            <a:r>
              <a:rPr lang="en-US" dirty="0"/>
              <a:t>coding standards;</a:t>
            </a:r>
          </a:p>
          <a:p>
            <a:pPr marL="685800" lvl="0" indent="0">
              <a:spcBef>
                <a:spcPts val="0"/>
              </a:spcBef>
              <a:buNone/>
            </a:pPr>
            <a:r>
              <a:rPr lang="en-US" dirty="0"/>
              <a:t>authorization, authentication,</a:t>
            </a:r>
          </a:p>
          <a:p>
            <a:pPr marL="685800" lvl="0" indent="0">
              <a:spcBef>
                <a:spcPts val="0"/>
              </a:spcBef>
              <a:buNone/>
            </a:pPr>
            <a:r>
              <a:rPr lang="en-US" dirty="0"/>
              <a:t>and auditing standards; and</a:t>
            </a:r>
          </a:p>
          <a:p>
            <a:pPr marL="685800" lvl="0" indent="0">
              <a:spcBef>
                <a:spcPts val="0"/>
              </a:spcBef>
              <a:buNone/>
            </a:pPr>
            <a:r>
              <a:rPr lang="en-US" dirty="0"/>
              <a:t>data encryption standards.</a:t>
            </a:r>
          </a:p>
          <a:p>
            <a:pPr marL="685800" lvl="0" indent="0">
              <a:spcBef>
                <a:spcPts val="0"/>
              </a:spcBef>
              <a:buNone/>
            </a:pPr>
            <a:r>
              <a:rPr lang="en-US" dirty="0"/>
              <a:t>These standards will guide</a:t>
            </a:r>
          </a:p>
          <a:p>
            <a:pPr marL="685800" lvl="0" indent="0">
              <a:spcBef>
                <a:spcPts val="0"/>
              </a:spcBef>
              <a:buNone/>
            </a:pPr>
            <a:r>
              <a:rPr lang="en-US" dirty="0"/>
              <a:t>how we apply defense in depth </a:t>
            </a:r>
          </a:p>
          <a:p>
            <a:pPr marL="685800" lvl="0" indent="0">
              <a:spcBef>
                <a:spcPts val="0"/>
              </a:spcBef>
              <a:buNone/>
            </a:pPr>
            <a:r>
              <a:rPr lang="en-US" dirty="0"/>
              <a:t>to create a secure system by </a:t>
            </a:r>
          </a:p>
          <a:p>
            <a:pPr marL="685800" lvl="0" indent="0">
              <a:spcBef>
                <a:spcPts val="0"/>
              </a:spcBef>
              <a:buNone/>
            </a:pPr>
            <a:r>
              <a:rPr lang="en-US" dirty="0"/>
              <a:t>layering defense strategies</a:t>
            </a:r>
          </a:p>
          <a:p>
            <a:pPr marL="685800" lvl="0" indent="0">
              <a:spcBef>
                <a:spcPts val="0"/>
              </a:spcBef>
              <a:buNone/>
            </a:pPr>
            <a:r>
              <a:rPr lang="en-US" dirty="0"/>
              <a:t>across many different possible</a:t>
            </a:r>
          </a:p>
          <a:p>
            <a:pPr marL="685800" lvl="0" indent="0">
              <a:spcBef>
                <a:spcPts val="0"/>
              </a:spcBef>
              <a:buNone/>
            </a:pPr>
            <a:r>
              <a:rPr lang="en-US" dirty="0"/>
              <a:t>attack vectors.</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cstate="email">
            <a:alphaModFix/>
            <a:extLst>
              <a:ext uri="{28A0092B-C50C-407E-A947-70E740481C1C}">
                <a14:useLocalDpi xmlns:a14="http://schemas.microsoft.com/office/drawing/2010/main"/>
              </a:ext>
            </a:extLst>
          </a:blip>
          <a:srcRect/>
          <a:stretch/>
        </p:blipFill>
        <p:spPr>
          <a:xfrm>
            <a:off x="5517418" y="2057401"/>
            <a:ext cx="6453257" cy="3797196"/>
          </a:xfrm>
          <a:prstGeom prst="rect">
            <a:avLst/>
          </a:prstGeom>
          <a:noFill/>
          <a:ln>
            <a:noFill/>
          </a:ln>
        </p:spPr>
      </p:pic>
      <p:pic>
        <p:nvPicPr>
          <p:cNvPr id="154" name="Google Shape;154;p3" descr="Green Pace logo"/>
          <p:cNvPicPr preferRelativeResize="0"/>
          <p:nvPr/>
        </p:nvPicPr>
        <p:blipFill>
          <a:blip r:embed="rId7"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E5FDED52-B249-D687-A08A-0FAB95B382B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6077"/>
    </mc:Choice>
    <mc:Fallback xmlns="">
      <p:transition spd="slow" advTm="66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132522" y="2194550"/>
            <a:ext cx="3039378" cy="4024200"/>
          </a:xfrm>
          <a:prstGeom prst="rect">
            <a:avLst/>
          </a:prstGeom>
          <a:noFill/>
          <a:ln>
            <a:noFill/>
          </a:ln>
        </p:spPr>
        <p:txBody>
          <a:bodyPr spcFirstLastPara="1" wrap="square" lIns="91425" tIns="45700" rIns="91425" bIns="45700" anchor="t" anchorCtr="0">
            <a:normAutofit fontScale="92500" lnSpcReduction="20000"/>
          </a:bodyPr>
          <a:lstStyle/>
          <a:p>
            <a:pPr marL="228600" lvl="0" indent="0" algn="l" rtl="0">
              <a:lnSpc>
                <a:spcPct val="107916"/>
              </a:lnSpc>
              <a:spcBef>
                <a:spcPts val="0"/>
              </a:spcBef>
              <a:spcAft>
                <a:spcPts val="0"/>
              </a:spcAft>
              <a:buSzPts val="1800"/>
              <a:buNone/>
            </a:pPr>
            <a:r>
              <a:rPr lang="en-US" sz="2000" dirty="0">
                <a:solidFill>
                  <a:srgbClr val="FFFFFF"/>
                </a:solidFill>
              </a:rPr>
              <a:t>Standards that fall within the ‘likely’ and ‘high-priority’ categories should be emphasized more when designing our security. </a:t>
            </a:r>
          </a:p>
          <a:p>
            <a:pPr marL="228600" lvl="0" indent="0" algn="l" rtl="0">
              <a:lnSpc>
                <a:spcPct val="107916"/>
              </a:lnSpc>
              <a:spcBef>
                <a:spcPts val="0"/>
              </a:spcBef>
              <a:spcAft>
                <a:spcPts val="0"/>
              </a:spcAft>
              <a:buSzPts val="1800"/>
              <a:buNone/>
            </a:pPr>
            <a:r>
              <a:rPr lang="en-US" sz="2000" dirty="0">
                <a:solidFill>
                  <a:srgbClr val="FFFFFF"/>
                </a:solidFill>
              </a:rPr>
              <a:t>Automation tools (i.e. </a:t>
            </a:r>
            <a:r>
              <a:rPr lang="en-US" sz="2000" dirty="0" err="1">
                <a:solidFill>
                  <a:srgbClr val="FFFFFF"/>
                </a:solidFill>
              </a:rPr>
              <a:t>CodeSonar</a:t>
            </a:r>
            <a:r>
              <a:rPr lang="en-US" sz="2000" dirty="0">
                <a:solidFill>
                  <a:srgbClr val="FFFFFF"/>
                </a:solidFill>
              </a:rPr>
              <a:t>, </a:t>
            </a:r>
            <a:r>
              <a:rPr lang="en-US" sz="2000" dirty="0" err="1">
                <a:solidFill>
                  <a:srgbClr val="FFFFFF"/>
                </a:solidFill>
              </a:rPr>
              <a:t>Parasoft</a:t>
            </a:r>
            <a:r>
              <a:rPr lang="en-US" sz="2000" dirty="0">
                <a:solidFill>
                  <a:srgbClr val="FFFFFF"/>
                </a:solidFill>
              </a:rPr>
              <a:t>, </a:t>
            </a:r>
            <a:r>
              <a:rPr lang="en-US" sz="2000" dirty="0" err="1">
                <a:solidFill>
                  <a:srgbClr val="FFFFFF"/>
                </a:solidFill>
              </a:rPr>
              <a:t>Astree</a:t>
            </a:r>
            <a:r>
              <a:rPr lang="en-US" sz="2000" dirty="0">
                <a:solidFill>
                  <a:srgbClr val="FFFFFF"/>
                </a:solidFill>
              </a:rPr>
              <a:t>, </a:t>
            </a:r>
            <a:r>
              <a:rPr lang="en-US" sz="2000" dirty="0" err="1">
                <a:solidFill>
                  <a:srgbClr val="FFFFFF"/>
                </a:solidFill>
              </a:rPr>
              <a:t>etc</a:t>
            </a:r>
            <a:r>
              <a:rPr lang="en-US" sz="2000" dirty="0">
                <a:solidFill>
                  <a:srgbClr val="FFFFFF"/>
                </a:solidFill>
              </a:rPr>
              <a:t>) can be used to complete static code analysis to check for runtime errors and vulnerabilities</a:t>
            </a: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499206913"/>
              </p:ext>
            </p:extLst>
          </p:nvPr>
        </p:nvGraphicFramePr>
        <p:xfrm>
          <a:off x="3942735" y="2408809"/>
          <a:ext cx="7175777" cy="3809940"/>
        </p:xfrm>
        <a:graphic>
          <a:graphicData uri="http://schemas.openxmlformats.org/drawingml/2006/table">
            <a:tbl>
              <a:tblPr firstRow="1" firstCol="1">
                <a:noFill/>
                <a:tableStyleId>{802198C4-3087-4945-87E3-76CBB3509B7E}</a:tableStyleId>
              </a:tblPr>
              <a:tblGrid>
                <a:gridCol w="3691206">
                  <a:extLst>
                    <a:ext uri="{9D8B030D-6E8A-4147-A177-3AD203B41FA5}">
                      <a16:colId xmlns:a16="http://schemas.microsoft.com/office/drawing/2014/main" val="20000"/>
                    </a:ext>
                  </a:extLst>
                </a:gridCol>
                <a:gridCol w="3484571">
                  <a:extLst>
                    <a:ext uri="{9D8B030D-6E8A-4147-A177-3AD203B41FA5}">
                      <a16:colId xmlns:a16="http://schemas.microsoft.com/office/drawing/2014/main" val="20001"/>
                    </a:ext>
                  </a:extLst>
                </a:gridCol>
              </a:tblGrid>
              <a:tr h="1505874">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rgbClr val="FFD966"/>
                          </a:solidFill>
                        </a:rPr>
                        <a:t>STD-CPP-003</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rgbClr val="FFD966"/>
                          </a:solidFill>
                        </a:rPr>
                        <a:t>STD-CPP-004</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rgbClr val="FFD966"/>
                          </a:solidFill>
                        </a:rPr>
                        <a:t>STD-CPP-007</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solidFill>
                            <a:srgbClr val="FFD966"/>
                          </a:solidFill>
                        </a:rPr>
                        <a:t>STD-CPP-008</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STD-CPP-004 (18)</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STD-CPP-003 (P9)</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STD-CPP-005 (P9)</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STD-CPP-008 (P9)</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684541">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STD-CPP-001 (P3)</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STD-CPP-002 (P4)</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STD-CPP-006 (P1)</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STD-CPP-007 (P4)</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STD-CPP-009 (P3)</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STD-CPP-010 (P6)</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STD-CPP-001</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STD-CPP-002</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STD-CPP-005</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STD-CPP-006</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STD-CPP-009</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kumimoji="0" lang="en-US" sz="1400" b="0" i="0" u="none" strike="noStrike" kern="0" cap="none" spc="0" normalizeH="0" baseline="0" noProof="0" dirty="0">
                          <a:ln>
                            <a:noFill/>
                          </a:ln>
                          <a:solidFill>
                            <a:srgbClr val="FFD966"/>
                          </a:solidFill>
                          <a:effectLst/>
                          <a:uLnTx/>
                          <a:uFillTx/>
                          <a:latin typeface="Arial"/>
                          <a:cs typeface="Arial"/>
                          <a:sym typeface="Arial"/>
                        </a:rPr>
                        <a:t>STD-CPP-010</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929DDCE-019C-3D02-6FFF-5031FE453CC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4337"/>
    </mc:Choice>
    <mc:Fallback xmlns="">
      <p:transition spd="slow" advTm="84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263674" y="524786"/>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graphicFrame>
        <p:nvGraphicFramePr>
          <p:cNvPr id="5" name="Table 4"/>
          <p:cNvGraphicFramePr>
            <a:graphicFrameLocks noGrp="1"/>
          </p:cNvGraphicFramePr>
          <p:nvPr>
            <p:extLst>
              <p:ext uri="{D42A27DB-BD31-4B8C-83A1-F6EECF244321}">
                <p14:modId xmlns:p14="http://schemas.microsoft.com/office/powerpoint/2010/main" val="2548863867"/>
              </p:ext>
            </p:extLst>
          </p:nvPr>
        </p:nvGraphicFramePr>
        <p:xfrm>
          <a:off x="1358081" y="1775491"/>
          <a:ext cx="9574962" cy="4804611"/>
        </p:xfrm>
        <a:graphic>
          <a:graphicData uri="http://schemas.openxmlformats.org/drawingml/2006/table">
            <a:tbl>
              <a:tblPr firstRow="1" bandRow="1">
                <a:tableStyleId>{802198C4-3087-4945-87E3-76CBB3509B7E}</a:tableStyleId>
              </a:tblPr>
              <a:tblGrid>
                <a:gridCol w="4787481">
                  <a:extLst>
                    <a:ext uri="{9D8B030D-6E8A-4147-A177-3AD203B41FA5}">
                      <a16:colId xmlns:a16="http://schemas.microsoft.com/office/drawing/2014/main" val="645627619"/>
                    </a:ext>
                  </a:extLst>
                </a:gridCol>
                <a:gridCol w="4787481">
                  <a:extLst>
                    <a:ext uri="{9D8B030D-6E8A-4147-A177-3AD203B41FA5}">
                      <a16:colId xmlns:a16="http://schemas.microsoft.com/office/drawing/2014/main" val="1772544062"/>
                    </a:ext>
                  </a:extLst>
                </a:gridCol>
              </a:tblGrid>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Validate</a:t>
                      </a:r>
                      <a:r>
                        <a:rPr lang="en-US" sz="1600" b="1" dirty="0">
                          <a:solidFill>
                            <a:schemeClr val="bg1"/>
                          </a:solidFill>
                          <a:effectLst/>
                          <a:latin typeface="Century Gothic" panose="020B0502020202020204" pitchFamily="34" charset="0"/>
                          <a:ea typeface="Calibri" panose="020F0502020204030204" pitchFamily="34" charset="0"/>
                        </a:rPr>
                        <a:t> </a:t>
                      </a:r>
                      <a:r>
                        <a:rPr lang="en-US" sz="1600" dirty="0">
                          <a:solidFill>
                            <a:schemeClr val="bg1"/>
                          </a:solidFill>
                          <a:effectLst/>
                          <a:latin typeface="Century Gothic" panose="020B0502020202020204" pitchFamily="34" charset="0"/>
                          <a:ea typeface="Calibri" panose="020F0502020204030204" pitchFamily="34" charset="0"/>
                        </a:rPr>
                        <a:t>Input Data</a:t>
                      </a:r>
                    </a:p>
                  </a:txBody>
                  <a:tcPr marL="36195" marR="36195" marT="36195" marB="36195"/>
                </a:tc>
                <a:tc>
                  <a:txBody>
                    <a:bodyPr/>
                    <a:lstStyle/>
                    <a:p>
                      <a:r>
                        <a:rPr lang="en-US" sz="1600" dirty="0">
                          <a:solidFill>
                            <a:schemeClr val="bg1"/>
                          </a:solidFill>
                          <a:latin typeface="Century Gothic" panose="020B0502020202020204" pitchFamily="34" charset="0"/>
                        </a:rPr>
                        <a:t>STD-CPP-002, STD-CPP-004, STD-CPP-010</a:t>
                      </a:r>
                    </a:p>
                  </a:txBody>
                  <a:tcPr/>
                </a:tc>
                <a:extLst>
                  <a:ext uri="{0D108BD9-81ED-4DB2-BD59-A6C34878D82A}">
                    <a16:rowId xmlns:a16="http://schemas.microsoft.com/office/drawing/2014/main" val="290575299"/>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Heed Compiler Warnings</a:t>
                      </a:r>
                    </a:p>
                  </a:txBody>
                  <a:tcPr marL="36195" marR="36195" marT="36195" marB="36195"/>
                </a:tc>
                <a:tc>
                  <a:txBody>
                    <a:bodyPr/>
                    <a:lstStyle/>
                    <a:p>
                      <a:r>
                        <a:rPr lang="en-US" sz="1600" dirty="0">
                          <a:solidFill>
                            <a:schemeClr val="bg1"/>
                          </a:solidFill>
                          <a:latin typeface="Century Gothic" panose="020B0502020202020204" pitchFamily="34" charset="0"/>
                        </a:rPr>
                        <a:t>STD-CPP-001, STD-CPP-009</a:t>
                      </a:r>
                    </a:p>
                  </a:txBody>
                  <a:tcPr/>
                </a:tc>
                <a:extLst>
                  <a:ext uri="{0D108BD9-81ED-4DB2-BD59-A6C34878D82A}">
                    <a16:rowId xmlns:a16="http://schemas.microsoft.com/office/drawing/2014/main" val="740083877"/>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Architect and Design for Security Policies</a:t>
                      </a:r>
                    </a:p>
                  </a:txBody>
                  <a:tcPr marL="36195" marR="36195" marT="36195" marB="36195"/>
                </a:tc>
                <a:tc>
                  <a:txBody>
                    <a:bodyPr/>
                    <a:lstStyle/>
                    <a:p>
                      <a:r>
                        <a:rPr lang="en-US" sz="1600" dirty="0">
                          <a:solidFill>
                            <a:schemeClr val="bg1"/>
                          </a:solidFill>
                          <a:latin typeface="Century Gothic" panose="020B0502020202020204" pitchFamily="34" charset="0"/>
                        </a:rPr>
                        <a:t>STD-CPP-004, STD-CPP-005, STD-CPP-008</a:t>
                      </a:r>
                    </a:p>
                  </a:txBody>
                  <a:tcPr/>
                </a:tc>
                <a:extLst>
                  <a:ext uri="{0D108BD9-81ED-4DB2-BD59-A6C34878D82A}">
                    <a16:rowId xmlns:a16="http://schemas.microsoft.com/office/drawing/2014/main" val="152883419"/>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Keep It Simple</a:t>
                      </a:r>
                    </a:p>
                  </a:txBody>
                  <a:tcPr marL="36195" marR="36195" marT="36195" marB="36195"/>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bg1"/>
                          </a:solidFill>
                          <a:latin typeface="Century Gothic" panose="020B0502020202020204" pitchFamily="34" charset="0"/>
                        </a:rPr>
                        <a:t>STD-CPP-001, STD-CPP-003, STD-CPP-009</a:t>
                      </a:r>
                    </a:p>
                  </a:txBody>
                  <a:tcPr/>
                </a:tc>
                <a:extLst>
                  <a:ext uri="{0D108BD9-81ED-4DB2-BD59-A6C34878D82A}">
                    <a16:rowId xmlns:a16="http://schemas.microsoft.com/office/drawing/2014/main" val="3816411866"/>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Default Deny</a:t>
                      </a:r>
                    </a:p>
                  </a:txBody>
                  <a:tcPr marL="36195" marR="36195" marT="36195" marB="36195"/>
                </a:tc>
                <a:tc>
                  <a:txBody>
                    <a:bodyPr/>
                    <a:lstStyle/>
                    <a:p>
                      <a:r>
                        <a:rPr lang="en-US" sz="1600" dirty="0">
                          <a:solidFill>
                            <a:schemeClr val="bg1"/>
                          </a:solidFill>
                          <a:latin typeface="Century Gothic" panose="020B0502020202020204" pitchFamily="34" charset="0"/>
                        </a:rPr>
                        <a:t>STD-CPP-004</a:t>
                      </a:r>
                    </a:p>
                  </a:txBody>
                  <a:tcPr/>
                </a:tc>
                <a:extLst>
                  <a:ext uri="{0D108BD9-81ED-4DB2-BD59-A6C34878D82A}">
                    <a16:rowId xmlns:a16="http://schemas.microsoft.com/office/drawing/2014/main" val="3574204913"/>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Adhere to the Principle of Least Privilege</a:t>
                      </a:r>
                    </a:p>
                  </a:txBody>
                  <a:tcPr marL="36195" marR="36195" marT="36195" marB="36195"/>
                </a:tc>
                <a:tc>
                  <a:txBody>
                    <a:bodyPr/>
                    <a:lstStyle/>
                    <a:p>
                      <a:r>
                        <a:rPr lang="en-US" sz="1600" dirty="0">
                          <a:solidFill>
                            <a:schemeClr val="bg1"/>
                          </a:solidFill>
                          <a:latin typeface="Century Gothic" panose="020B0502020202020204" pitchFamily="34" charset="0"/>
                        </a:rPr>
                        <a:t>STD-CPP-004</a:t>
                      </a:r>
                    </a:p>
                  </a:txBody>
                  <a:tcPr/>
                </a:tc>
                <a:extLst>
                  <a:ext uri="{0D108BD9-81ED-4DB2-BD59-A6C34878D82A}">
                    <a16:rowId xmlns:a16="http://schemas.microsoft.com/office/drawing/2014/main" val="3037922852"/>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Sanitize Data Sent to Other Systems</a:t>
                      </a:r>
                    </a:p>
                  </a:txBody>
                  <a:tcPr marL="36195" marR="36195" marT="36195" marB="36195"/>
                </a:tc>
                <a:tc>
                  <a:txBody>
                    <a:bodyPr/>
                    <a:lstStyle/>
                    <a:p>
                      <a:r>
                        <a:rPr lang="en-US" sz="1600" dirty="0">
                          <a:solidFill>
                            <a:schemeClr val="bg1"/>
                          </a:solidFill>
                          <a:latin typeface="Century Gothic" panose="020B0502020202020204" pitchFamily="34" charset="0"/>
                        </a:rPr>
                        <a:t>STD-CPP-002, STD-CPP-004</a:t>
                      </a:r>
                    </a:p>
                  </a:txBody>
                  <a:tcPr/>
                </a:tc>
                <a:extLst>
                  <a:ext uri="{0D108BD9-81ED-4DB2-BD59-A6C34878D82A}">
                    <a16:rowId xmlns:a16="http://schemas.microsoft.com/office/drawing/2014/main" val="124140427"/>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Practice Defense in Depth </a:t>
                      </a:r>
                    </a:p>
                  </a:txBody>
                  <a:tcPr marL="36195" marR="36195" marT="36195" marB="36195"/>
                </a:tc>
                <a:tc>
                  <a:txBody>
                    <a:bodyPr/>
                    <a:lstStyle/>
                    <a:p>
                      <a:r>
                        <a:rPr lang="en-US" sz="1600" dirty="0">
                          <a:solidFill>
                            <a:schemeClr val="bg1"/>
                          </a:solidFill>
                          <a:latin typeface="Century Gothic" panose="020B0502020202020204" pitchFamily="34" charset="0"/>
                        </a:rPr>
                        <a:t>STD-CPP-006, STD-CPP-007</a:t>
                      </a:r>
                    </a:p>
                  </a:txBody>
                  <a:tcPr/>
                </a:tc>
                <a:extLst>
                  <a:ext uri="{0D108BD9-81ED-4DB2-BD59-A6C34878D82A}">
                    <a16:rowId xmlns:a16="http://schemas.microsoft.com/office/drawing/2014/main" val="1173696194"/>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Use Effective Quality Assurance Techniques</a:t>
                      </a:r>
                    </a:p>
                  </a:txBody>
                  <a:tcPr marL="36195" marR="36195" marT="36195" marB="36195"/>
                </a:tc>
                <a:tc>
                  <a:txBody>
                    <a:bodyPr/>
                    <a:lstStyle/>
                    <a:p>
                      <a:r>
                        <a:rPr lang="en-US" sz="1600" dirty="0">
                          <a:solidFill>
                            <a:schemeClr val="bg1"/>
                          </a:solidFill>
                          <a:latin typeface="Century Gothic" panose="020B0502020202020204" pitchFamily="34" charset="0"/>
                        </a:rPr>
                        <a:t>STD-CPP-002, STD-CPP-003, STD-CPP-006</a:t>
                      </a:r>
                    </a:p>
                  </a:txBody>
                  <a:tcPr/>
                </a:tc>
                <a:extLst>
                  <a:ext uri="{0D108BD9-81ED-4DB2-BD59-A6C34878D82A}">
                    <a16:rowId xmlns:a16="http://schemas.microsoft.com/office/drawing/2014/main" val="3022066906"/>
                  </a:ext>
                </a:extLst>
              </a:tr>
              <a:tr h="469499">
                <a:tc>
                  <a:txBody>
                    <a:bodyPr/>
                    <a:lstStyle/>
                    <a:p>
                      <a:pPr marL="342900" marR="0" lvl="0" indent="-342900">
                        <a:spcBef>
                          <a:spcPts val="0"/>
                        </a:spcBef>
                        <a:spcAft>
                          <a:spcPts val="0"/>
                        </a:spcAft>
                        <a:buFont typeface="+mj-lt"/>
                        <a:buAutoNum type="arabicPeriod"/>
                      </a:pPr>
                      <a:r>
                        <a:rPr lang="en-US" sz="1600" dirty="0">
                          <a:solidFill>
                            <a:schemeClr val="bg1"/>
                          </a:solidFill>
                          <a:effectLst/>
                          <a:latin typeface="Century Gothic" panose="020B0502020202020204" pitchFamily="34" charset="0"/>
                          <a:ea typeface="Calibri" panose="020F0502020204030204" pitchFamily="34" charset="0"/>
                        </a:rPr>
                        <a:t>Adopt a Secure Coding Standard</a:t>
                      </a:r>
                    </a:p>
                  </a:txBody>
                  <a:tcPr marL="36195" marR="36195" marT="36195" marB="36195"/>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bg1"/>
                          </a:solidFill>
                          <a:latin typeface="Century Gothic" panose="020B0502020202020204" pitchFamily="34" charset="0"/>
                        </a:rPr>
                        <a:t>STD-CPP-001, STD-CPP-003, STD-CPP-006, </a:t>
                      </a: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chemeClr val="bg1"/>
                          </a:solidFill>
                          <a:latin typeface="Century Gothic" panose="020B0502020202020204" pitchFamily="34" charset="0"/>
                        </a:rPr>
                        <a:t>STD-CPP-007</a:t>
                      </a:r>
                    </a:p>
                  </a:txBody>
                  <a:tcPr/>
                </a:tc>
                <a:extLst>
                  <a:ext uri="{0D108BD9-81ED-4DB2-BD59-A6C34878D82A}">
                    <a16:rowId xmlns:a16="http://schemas.microsoft.com/office/drawing/2014/main" val="3082233308"/>
                  </a:ext>
                </a:extLst>
              </a:tr>
            </a:tbl>
          </a:graphicData>
        </a:graphic>
      </p:graphicFrame>
      <p:pic>
        <p:nvPicPr>
          <p:cNvPr id="3" name="Audio 2">
            <a:hlinkClick r:id="" action="ppaction://media"/>
            <a:extLst>
              <a:ext uri="{FF2B5EF4-FFF2-40B4-BE49-F238E27FC236}">
                <a16:creationId xmlns:a16="http://schemas.microsoft.com/office/drawing/2014/main" id="{0CA6A3E5-91A6-C6DA-EFB0-A8FFEE38F5A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41006"/>
    </mc:Choice>
    <mc:Fallback xmlns="">
      <p:transition spd="slow" advTm="41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462457" y="1736901"/>
            <a:ext cx="10820400" cy="4024125"/>
          </a:xfrm>
          <a:prstGeom prst="rect">
            <a:avLst/>
          </a:prstGeom>
          <a:noFill/>
          <a:ln>
            <a:noFill/>
          </a:ln>
        </p:spPr>
        <p:txBody>
          <a:bodyPr spcFirstLastPara="1" wrap="square" lIns="91425" tIns="45700" rIns="91425" bIns="45700" anchor="t" anchorCtr="0">
            <a:normAutofit/>
          </a:bodyPr>
          <a:lstStyle/>
          <a:p>
            <a:pPr marL="228600" lvl="0" indent="-228600">
              <a:spcBef>
                <a:spcPts val="0"/>
              </a:spcBef>
              <a:buSzPts val="2000"/>
            </a:pPr>
            <a:r>
              <a:rPr lang="en-US" sz="2000" dirty="0">
                <a:latin typeface="Century Gothic" panose="020B0502020202020204" pitchFamily="34" charset="0"/>
              </a:rPr>
              <a:t>STD-CPP-004 - </a:t>
            </a:r>
            <a:r>
              <a:rPr lang="en-US" sz="2000" dirty="0">
                <a:latin typeface="Century Gothic" panose="020B0502020202020204" pitchFamily="34" charset="0"/>
                <a:ea typeface="Calibri" panose="020F0502020204030204" pitchFamily="34" charset="0"/>
              </a:rPr>
              <a:t>Sanitize data passed to complex subsystems</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STD-CPP-003 - </a:t>
            </a:r>
            <a:r>
              <a:rPr lang="en-US" sz="2000" dirty="0">
                <a:latin typeface="Century Gothic" panose="020B0502020202020204" pitchFamily="34" charset="0"/>
                <a:ea typeface="Calibri" panose="020F0502020204030204" pitchFamily="34" charset="0"/>
              </a:rPr>
              <a:t>Do not attempt to modify string literals</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STD-CPP-008 - </a:t>
            </a:r>
            <a:r>
              <a:rPr lang="en-US" sz="2000" dirty="0">
                <a:latin typeface="Century Gothic" panose="020B0502020202020204" pitchFamily="34" charset="0"/>
                <a:ea typeface="Calibri" panose="020F0502020204030204" pitchFamily="34" charset="0"/>
              </a:rPr>
              <a:t>Honor exception specifications</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STD-CPP-005 - </a:t>
            </a:r>
            <a:r>
              <a:rPr lang="en-US" sz="2000" dirty="0">
                <a:latin typeface="Century Gothic" panose="020B0502020202020204" pitchFamily="34" charset="0"/>
                <a:ea typeface="Calibri" panose="020F0502020204030204" pitchFamily="34" charset="0"/>
              </a:rPr>
              <a:t>Store a new value in pointers immediately after free()</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STD-CPP-010 - </a:t>
            </a:r>
            <a:r>
              <a:rPr lang="en-US" sz="2000" dirty="0">
                <a:latin typeface="Century Gothic" panose="020B0502020202020204" pitchFamily="34" charset="0"/>
                <a:ea typeface="Calibri" panose="020F0502020204030204" pitchFamily="34" charset="0"/>
              </a:rPr>
              <a:t>Range check element access</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STD-CPP-007 - </a:t>
            </a:r>
            <a:r>
              <a:rPr lang="en-US" sz="2000" dirty="0">
                <a:latin typeface="Century Gothic" panose="020B0502020202020204" pitchFamily="34" charset="0"/>
                <a:ea typeface="Calibri" panose="020F0502020204030204" pitchFamily="34" charset="0"/>
              </a:rPr>
              <a:t>Handle all exceptions</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STD-CPP-002 - </a:t>
            </a:r>
            <a:r>
              <a:rPr lang="en-US" sz="2000" dirty="0">
                <a:latin typeface="Century Gothic" panose="020B0502020202020204" pitchFamily="34" charset="0"/>
                <a:ea typeface="Calibri" panose="020F0502020204030204" pitchFamily="34" charset="0"/>
              </a:rPr>
              <a:t>Do not cast an out-of-range enumeration value</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STD-CPP-001 – Obey the one-definition rule</a:t>
            </a:r>
          </a:p>
          <a:p>
            <a:pPr marL="228600" lvl="0" indent="-228600">
              <a:spcBef>
                <a:spcPts val="0"/>
              </a:spcBef>
              <a:buSzPts val="2000"/>
            </a:pPr>
            <a:r>
              <a:rPr lang="en-US" sz="2000" dirty="0">
                <a:latin typeface="Century Gothic" panose="020B0502020202020204" pitchFamily="34" charset="0"/>
              </a:rPr>
              <a:t>STD-CPP-009 - </a:t>
            </a:r>
            <a:r>
              <a:rPr lang="en-US" sz="2000" dirty="0">
                <a:latin typeface="Century Gothic" panose="020B0502020202020204" pitchFamily="34" charset="0"/>
                <a:ea typeface="Calibri" panose="020F0502020204030204" pitchFamily="34" charset="0"/>
              </a:rPr>
              <a:t>Never qualify a reference type with </a:t>
            </a:r>
            <a:r>
              <a:rPr lang="en-US" sz="2000" dirty="0" err="1">
                <a:latin typeface="Century Gothic" panose="020B0502020202020204" pitchFamily="34" charset="0"/>
                <a:ea typeface="Calibri" panose="020F0502020204030204" pitchFamily="34" charset="0"/>
              </a:rPr>
              <a:t>const</a:t>
            </a:r>
            <a:r>
              <a:rPr lang="en-US" sz="2000" dirty="0">
                <a:latin typeface="Century Gothic" panose="020B0502020202020204" pitchFamily="34" charset="0"/>
                <a:ea typeface="Calibri" panose="020F0502020204030204" pitchFamily="34" charset="0"/>
              </a:rPr>
              <a:t> or volatile</a:t>
            </a:r>
            <a:endParaRPr lang="en-US" sz="2000" dirty="0">
              <a:latin typeface="Century Gothic" panose="020B0502020202020204" pitchFamily="34" charset="0"/>
            </a:endParaRPr>
          </a:p>
          <a:p>
            <a:pPr marL="228600" lvl="0" indent="-228600">
              <a:spcBef>
                <a:spcPts val="0"/>
              </a:spcBef>
              <a:buSzPts val="2000"/>
            </a:pPr>
            <a:r>
              <a:rPr lang="en-US" sz="2000" dirty="0">
                <a:latin typeface="Century Gothic" panose="020B0502020202020204" pitchFamily="34" charset="0"/>
              </a:rPr>
              <a:t>STD-CPP-006 - </a:t>
            </a:r>
            <a:r>
              <a:rPr lang="en-US" sz="2000" dirty="0">
                <a:latin typeface="Century Gothic" panose="020B0502020202020204" pitchFamily="34" charset="0"/>
                <a:ea typeface="Calibri" panose="020F0502020204030204" pitchFamily="34" charset="0"/>
              </a:rPr>
              <a:t>Use a static assertion to test the value of a constant expression</a:t>
            </a:r>
          </a:p>
          <a:p>
            <a:pPr marL="228600" lvl="0" indent="-228600">
              <a:spcBef>
                <a:spcPts val="0"/>
              </a:spcBef>
              <a:buSzPts val="2000"/>
            </a:pPr>
            <a:endParaRPr lang="en-US" sz="2000" dirty="0">
              <a:latin typeface="Century Gothic" panose="020B0502020202020204" pitchFamily="34" charset="0"/>
              <a:ea typeface="Calibri" panose="020F0502020204030204" pitchFamily="34" charset="0"/>
            </a:endParaRPr>
          </a:p>
          <a:p>
            <a:pPr marL="0" lvl="0" indent="0">
              <a:spcBef>
                <a:spcPts val="0"/>
              </a:spcBef>
              <a:buSzPts val="2000"/>
              <a:buNone/>
            </a:pPr>
            <a:r>
              <a:rPr lang="en-US" sz="2000" dirty="0">
                <a:latin typeface="Century Gothic" panose="020B0502020202020204" pitchFamily="34" charset="0"/>
                <a:ea typeface="Calibri" panose="020F0502020204030204" pitchFamily="34" charset="0"/>
              </a:rPr>
              <a:t>The coding standards above are ranked from highest priority (top) to lowest priority (bottom). This ranking has been determined by the coding standard’s likelihood of occurrence, severity, and remediation cost.</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D8FFF241-D745-DD6C-9457-95DACAE22A8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7511"/>
    </mc:Choice>
    <mc:Fallback xmlns="">
      <p:transition spd="slow" advTm="77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469669" y="1729048"/>
            <a:ext cx="10820400" cy="4688378"/>
          </a:xfrm>
          <a:prstGeom prst="rect">
            <a:avLst/>
          </a:prstGeom>
          <a:noFill/>
          <a:ln>
            <a:noFill/>
          </a:ln>
        </p:spPr>
        <p:txBody>
          <a:bodyPr spcFirstLastPara="1" wrap="square" lIns="91425" tIns="45700" rIns="91425" bIns="45700" anchor="t" anchorCtr="0">
            <a:normAutofit/>
          </a:bodyPr>
          <a:lstStyle/>
          <a:p>
            <a:pPr marL="285750" indent="-285750">
              <a:buSzPts val="1600"/>
            </a:pPr>
            <a:r>
              <a:rPr lang="en-US" sz="2000" dirty="0"/>
              <a:t>Encryption in rest</a:t>
            </a:r>
          </a:p>
          <a:p>
            <a:pPr marL="742950" lvl="1" indent="-285750">
              <a:buSzPts val="1600"/>
            </a:pPr>
            <a:r>
              <a:rPr lang="en-US" dirty="0"/>
              <a:t>Encryption in rest is a concept that states data not actively in use or transit, such as on a hard disk or in a database, is encrypted. The goal of this policy is to protect data in the event of a breech, and the attacker would still require encryption keys to utilize that data. </a:t>
            </a:r>
          </a:p>
          <a:p>
            <a:pPr marL="285750" indent="-285750">
              <a:buSzPts val="1600"/>
            </a:pPr>
            <a:r>
              <a:rPr lang="en-US" sz="2000" dirty="0"/>
              <a:t>Encryption in flight</a:t>
            </a:r>
          </a:p>
          <a:p>
            <a:pPr marL="742950" lvl="1" indent="-285750">
              <a:buSzPts val="1600"/>
            </a:pPr>
            <a:r>
              <a:rPr lang="en-US" dirty="0"/>
              <a:t>Encryption in flight refers to the concept of protecting data as it’s moving through the network, which is the most vulnerable point. This encryption applies to the data moving from the backend (database) and the frontend on user devices.</a:t>
            </a:r>
          </a:p>
          <a:p>
            <a:pPr marL="285750" indent="-285750">
              <a:buSzPts val="1600"/>
            </a:pPr>
            <a:r>
              <a:rPr lang="en-US" sz="2000" dirty="0"/>
              <a:t>Encryption in use</a:t>
            </a:r>
          </a:p>
          <a:p>
            <a:pPr marL="742950" lvl="1" indent="-285750">
              <a:buSzPts val="1600"/>
            </a:pPr>
            <a:r>
              <a:rPr lang="en-US" dirty="0"/>
              <a:t>Encryption in use refers to the concept of protecting data when it’s actively being utilized. This occurs after data has been queried from the database, and while the user’s application is actively interacting with the referenced data.</a:t>
            </a:r>
          </a:p>
          <a:p>
            <a:pPr marL="457200" lvl="1" indent="0">
              <a:buSzPts val="1600"/>
              <a:buNone/>
            </a:pPr>
            <a:endParaRPr lang="en-US" sz="1600" dirty="0"/>
          </a:p>
          <a:p>
            <a:pPr marL="742950" lvl="1" indent="-285750">
              <a:buSzPts val="1600"/>
            </a:pPr>
            <a:endParaRPr sz="14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6CB80443-550E-E294-D8BF-D2F3C5CB876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5591"/>
    </mc:Choice>
    <mc:Fallback xmlns="">
      <p:transition spd="slow" advTm="105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469669" y="1828801"/>
            <a:ext cx="10820400" cy="4622641"/>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400"/>
              <a:buChar char="•"/>
            </a:pPr>
            <a:r>
              <a:rPr lang="en-US" sz="2000" dirty="0">
                <a:latin typeface="Century Gothic" panose="020B0502020202020204" pitchFamily="34" charset="0"/>
              </a:rPr>
              <a:t>Authentication</a:t>
            </a:r>
          </a:p>
          <a:p>
            <a:pPr marL="685800" lvl="1" indent="-228600">
              <a:spcBef>
                <a:spcPts val="0"/>
              </a:spcBef>
              <a:buSzPts val="2400"/>
            </a:pPr>
            <a:r>
              <a:rPr lang="en-US" dirty="0">
                <a:latin typeface="Century Gothic" panose="020B0502020202020204" pitchFamily="34" charset="0"/>
                <a:ea typeface="Calibri" panose="020F0502020204030204" pitchFamily="34" charset="0"/>
              </a:rPr>
              <a:t>Authentication is the process in which a server or application proves that you are who you say you are. By proving authentication, a user is providing the system with a way to reject or accept them based on acceptable criteria. </a:t>
            </a:r>
            <a:endParaRPr lang="en-US"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400"/>
              <a:buChar char="•"/>
            </a:pPr>
            <a:r>
              <a:rPr lang="en-US" sz="2000" dirty="0">
                <a:latin typeface="Century Gothic" panose="020B0502020202020204" pitchFamily="34" charset="0"/>
              </a:rPr>
              <a:t>Authorization</a:t>
            </a:r>
          </a:p>
          <a:p>
            <a:pPr marL="685800" lvl="1" indent="-228600">
              <a:spcBef>
                <a:spcPts val="0"/>
              </a:spcBef>
              <a:buSzPts val="2400"/>
            </a:pPr>
            <a:r>
              <a:rPr lang="en-US" dirty="0">
                <a:latin typeface="Century Gothic" panose="020B0502020202020204" pitchFamily="34" charset="0"/>
                <a:ea typeface="Calibri" panose="020F0502020204030204" pitchFamily="34" charset="0"/>
              </a:rPr>
              <a:t>Authorization refers to an authenticated user’s rights and privileges. Authorization is used to control a user’s level of access, most often through role-based permissions that define what a user can do. Paired with the principle of default deny, users should be denied access to all subsystems unless a specific role grants permission to complete required tasks</a:t>
            </a:r>
            <a:endParaRPr lang="en-US"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400"/>
              <a:buChar char="•"/>
            </a:pPr>
            <a:r>
              <a:rPr lang="en-US" sz="2000" dirty="0">
                <a:latin typeface="Century Gothic" panose="020B0502020202020204" pitchFamily="34" charset="0"/>
              </a:rPr>
              <a:t>Accounting</a:t>
            </a:r>
          </a:p>
          <a:p>
            <a:pPr marL="685800" lvl="1" indent="-228600">
              <a:spcBef>
                <a:spcPts val="0"/>
              </a:spcBef>
              <a:buSzPts val="2400"/>
            </a:pPr>
            <a:r>
              <a:rPr lang="en-US" dirty="0">
                <a:latin typeface="Century Gothic" panose="020B0502020202020204" pitchFamily="34" charset="0"/>
                <a:ea typeface="Calibri" panose="020F0502020204030204" pitchFamily="34" charset="0"/>
              </a:rPr>
              <a:t>Accounting is the process of tracking changes to a particular system or resource. Through accounting, risky behavior can be addressed early before damage is done. Accountability can be pursued on users within the system, as proof of action is available</a:t>
            </a:r>
            <a:endParaRPr dirty="0">
              <a:latin typeface="Century Gothic" panose="020B0502020202020204" pitchFamily="34" charset="0"/>
            </a:endParaRPr>
          </a:p>
        </p:txBody>
      </p:sp>
      <p:pic>
        <p:nvPicPr>
          <p:cNvPr id="190" name="Google Shape;190;p8"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E9434CA0-8ACC-4D47-DC78-14E84A544AB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16657"/>
    </mc:Choice>
    <mc:Fallback xmlns="">
      <p:transition spd="slow" advTm="116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1762298"/>
            <a:ext cx="10820400" cy="4456387"/>
          </a:xfrm>
          <a:prstGeom prst="rect">
            <a:avLst/>
          </a:prstGeom>
          <a:noFill/>
          <a:ln>
            <a:noFill/>
          </a:ln>
        </p:spPr>
        <p:txBody>
          <a:bodyPr spcFirstLastPara="1" wrap="square" lIns="91425" tIns="45700" rIns="91425" bIns="45700" anchor="t" anchorCtr="0">
            <a:normAutofit/>
          </a:bodyPr>
          <a:lstStyle/>
          <a:p>
            <a:pPr fontAlgn="base"/>
            <a:r>
              <a:rPr lang="en-US" sz="2000" dirty="0" err="1"/>
              <a:t>DevSecOps</a:t>
            </a:r>
            <a:r>
              <a:rPr lang="en-US" sz="2000" dirty="0"/>
              <a:t> pipeline is the integrating of security into the SDLC to build, test, and deploy secure software faster and easier. The tools below are used throughout each phase of the SDLC to ensure best-practices are being followed. The development, testing, and deployment stages will require a mixture of static testing, code review, and integration testing both before and after code compilation. Automated tools most commonly appear in the integration phase.</a:t>
            </a:r>
          </a:p>
          <a:p>
            <a:pPr fontAlgn="base"/>
            <a:r>
              <a:rPr lang="en-US" sz="2000" dirty="0"/>
              <a:t>Tools used include </a:t>
            </a:r>
            <a:r>
              <a:rPr lang="en-US" sz="2000" dirty="0" err="1"/>
              <a:t>CppCheck</a:t>
            </a:r>
            <a:r>
              <a:rPr lang="en-US" sz="2000" dirty="0"/>
              <a:t>,  Google Test, and Jenkins</a:t>
            </a:r>
          </a:p>
          <a:p>
            <a:pPr lvl="1" fontAlgn="base"/>
            <a:r>
              <a:rPr lang="en-US" dirty="0" err="1"/>
              <a:t>CppCheck</a:t>
            </a:r>
            <a:r>
              <a:rPr lang="en-US" dirty="0"/>
              <a:t> is a static analysis tool to check C/C++ code for common runtime errors </a:t>
            </a:r>
          </a:p>
          <a:p>
            <a:pPr lvl="1" fontAlgn="base"/>
            <a:r>
              <a:rPr lang="en-US" dirty="0"/>
              <a:t>Google test automates C++ unit tests with user defined assertions </a:t>
            </a:r>
          </a:p>
          <a:p>
            <a:pPr lvl="1" fontAlgn="base"/>
            <a:r>
              <a:rPr lang="en-US" dirty="0"/>
              <a:t>Jenkins is a continuous integration tool that can automate unit tests during integration</a:t>
            </a:r>
          </a:p>
          <a:p>
            <a:pPr fontAlgn="base"/>
            <a:endParaRPr sz="1600" dirty="0"/>
          </a:p>
        </p:txBody>
      </p:sp>
      <p:pic>
        <p:nvPicPr>
          <p:cNvPr id="211" name="Google Shape;211;p10"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33D6627D-5657-2250-ED1E-97F00487F35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64482"/>
    </mc:Choice>
    <mc:Fallback xmlns="">
      <p:transition spd="slow" advTm="64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1767007"/>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When a security-related issue arises, we can either act immediately or decide to wait until a later time. Deciding whether to act immediately or not can be decided upon after considering factors related to severity, cost, and manpower required.</a:t>
            </a:r>
          </a:p>
          <a:p>
            <a:pPr marL="228600" lvl="0" indent="-228600" algn="l" rtl="0">
              <a:lnSpc>
                <a:spcPct val="90000"/>
              </a:lnSpc>
              <a:spcBef>
                <a:spcPts val="0"/>
              </a:spcBef>
              <a:spcAft>
                <a:spcPts val="0"/>
              </a:spcAft>
              <a:buClr>
                <a:schemeClr val="lt1"/>
              </a:buClr>
              <a:buSzPts val="2000"/>
              <a:buChar char="•"/>
            </a:pPr>
            <a:r>
              <a:rPr lang="en-US" sz="2000" dirty="0"/>
              <a:t>Immediate remedies usually include a containment (by stopping the unauthorized activity or shutting down the affected system), clearing out compromised data, monitoring network entry/exit points, updating all user credentials, and logging all information </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endParaRPr lang="en-US" sz="2000" dirty="0"/>
          </a:p>
        </p:txBody>
      </p:sp>
      <p:pic>
        <p:nvPicPr>
          <p:cNvPr id="218" name="Google Shape;218;p11" descr="Green Pace logo"/>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11084074" y="5440526"/>
            <a:ext cx="886601" cy="1149225"/>
          </a:xfrm>
          <a:prstGeom prst="rect">
            <a:avLst/>
          </a:prstGeom>
          <a:noFill/>
          <a:ln>
            <a:noFill/>
          </a:ln>
        </p:spPr>
      </p:pic>
      <p:sp>
        <p:nvSpPr>
          <p:cNvPr id="2" name="Rectangle 1"/>
          <p:cNvSpPr/>
          <p:nvPr/>
        </p:nvSpPr>
        <p:spPr>
          <a:xfrm>
            <a:off x="841248" y="4583977"/>
            <a:ext cx="6096000" cy="2862322"/>
          </a:xfrm>
          <a:prstGeom prst="rect">
            <a:avLst/>
          </a:prstGeom>
        </p:spPr>
        <p:txBody>
          <a:bodyPr>
            <a:spAutoFit/>
          </a:bodyPr>
          <a:lstStyle/>
          <a:p>
            <a:r>
              <a:rPr lang="en-US" sz="2000" i="1" dirty="0">
                <a:solidFill>
                  <a:srgbClr val="FFFFFF"/>
                </a:solidFill>
                <a:latin typeface="Century Gothic" panose="020B0502020202020204" pitchFamily="34" charset="0"/>
              </a:rPr>
              <a:t>Risk of waiting:</a:t>
            </a:r>
            <a:endParaRPr lang="en-US" sz="2000" dirty="0">
              <a:latin typeface="Century Gothic" panose="020B0502020202020204" pitchFamily="34" charset="0"/>
            </a:endParaRPr>
          </a:p>
          <a:p>
            <a:pPr fontAlgn="base">
              <a:buFont typeface="Arial" panose="020B0604020202020204" pitchFamily="34" charset="0"/>
              <a:buChar char="•"/>
            </a:pPr>
            <a:r>
              <a:rPr lang="en-US" sz="2000" dirty="0">
                <a:solidFill>
                  <a:srgbClr val="FFFFFF"/>
                </a:solidFill>
                <a:latin typeface="Century Gothic" panose="020B0502020202020204" pitchFamily="34" charset="0"/>
              </a:rPr>
              <a:t>Further data loss</a:t>
            </a:r>
          </a:p>
          <a:p>
            <a:pPr fontAlgn="base">
              <a:buFont typeface="Arial" panose="020B0604020202020204" pitchFamily="34" charset="0"/>
              <a:buChar char="•"/>
            </a:pPr>
            <a:r>
              <a:rPr lang="en-US" sz="2000" dirty="0">
                <a:solidFill>
                  <a:srgbClr val="FFFFFF"/>
                </a:solidFill>
                <a:latin typeface="Century Gothic" panose="020B0502020202020204" pitchFamily="34" charset="0"/>
              </a:rPr>
              <a:t>Harm to customer trust</a:t>
            </a:r>
          </a:p>
          <a:p>
            <a:pPr fontAlgn="base">
              <a:buFont typeface="Arial" panose="020B0604020202020204" pitchFamily="34" charset="0"/>
              <a:buChar char="•"/>
            </a:pPr>
            <a:r>
              <a:rPr lang="en-US" sz="2000" dirty="0">
                <a:solidFill>
                  <a:srgbClr val="FFFFFF"/>
                </a:solidFill>
                <a:latin typeface="Century Gothic" panose="020B0502020202020204" pitchFamily="34" charset="0"/>
              </a:rPr>
              <a:t>Additional attacks</a:t>
            </a:r>
          </a:p>
          <a:p>
            <a:br>
              <a:rPr lang="en-US" sz="2000" dirty="0">
                <a:latin typeface="Century Gothic" panose="020B0502020202020204" pitchFamily="34" charset="0"/>
              </a:rPr>
            </a:br>
            <a:br>
              <a:rPr lang="en-US" sz="2000" dirty="0">
                <a:latin typeface="Century Gothic" panose="020B0502020202020204" pitchFamily="34" charset="0"/>
              </a:rPr>
            </a:br>
            <a:br>
              <a:rPr lang="en-US" sz="2000" dirty="0">
                <a:latin typeface="Century Gothic" panose="020B0502020202020204" pitchFamily="34" charset="0"/>
              </a:rPr>
            </a:br>
            <a:br>
              <a:rPr lang="en-US" sz="2000" dirty="0">
                <a:latin typeface="Century Gothic" panose="020B0502020202020204" pitchFamily="34" charset="0"/>
              </a:rPr>
            </a:br>
            <a:endParaRPr lang="en-US" sz="2000" dirty="0">
              <a:latin typeface="Century Gothic" panose="020B0502020202020204" pitchFamily="34" charset="0"/>
            </a:endParaRPr>
          </a:p>
        </p:txBody>
      </p:sp>
      <p:sp>
        <p:nvSpPr>
          <p:cNvPr id="3" name="Rectangle 2"/>
          <p:cNvSpPr/>
          <p:nvPr/>
        </p:nvSpPr>
        <p:spPr>
          <a:xfrm>
            <a:off x="5752755" y="4583977"/>
            <a:ext cx="6096000" cy="2246769"/>
          </a:xfrm>
          <a:prstGeom prst="rect">
            <a:avLst/>
          </a:prstGeom>
        </p:spPr>
        <p:txBody>
          <a:bodyPr>
            <a:spAutoFit/>
          </a:bodyPr>
          <a:lstStyle/>
          <a:p>
            <a:r>
              <a:rPr lang="en-US" sz="2000" i="1" dirty="0">
                <a:solidFill>
                  <a:srgbClr val="FFFFFF"/>
                </a:solidFill>
                <a:latin typeface="Century Gothic" panose="020B0502020202020204" pitchFamily="34" charset="0"/>
              </a:rPr>
              <a:t>Benefits of early action:</a:t>
            </a:r>
            <a:endParaRPr lang="en-US" sz="2000" dirty="0">
              <a:latin typeface="Century Gothic" panose="020B0502020202020204" pitchFamily="34" charset="0"/>
            </a:endParaRPr>
          </a:p>
          <a:p>
            <a:pPr fontAlgn="base">
              <a:buFont typeface="Arial" panose="020B0604020202020204" pitchFamily="34" charset="0"/>
              <a:buChar char="•"/>
            </a:pPr>
            <a:r>
              <a:rPr lang="en-US" sz="2000" dirty="0">
                <a:solidFill>
                  <a:srgbClr val="FFFFFF"/>
                </a:solidFill>
                <a:latin typeface="Century Gothic" panose="020B0502020202020204" pitchFamily="34" charset="0"/>
              </a:rPr>
              <a:t>Mitigate possible damage</a:t>
            </a:r>
          </a:p>
          <a:p>
            <a:pPr fontAlgn="base">
              <a:buFont typeface="Arial" panose="020B0604020202020204" pitchFamily="34" charset="0"/>
              <a:buChar char="•"/>
            </a:pPr>
            <a:r>
              <a:rPr lang="en-US" sz="2000" dirty="0">
                <a:solidFill>
                  <a:srgbClr val="FFFFFF"/>
                </a:solidFill>
                <a:latin typeface="Century Gothic" panose="020B0502020202020204" pitchFamily="34" charset="0"/>
              </a:rPr>
              <a:t>Prevent threats</a:t>
            </a:r>
          </a:p>
          <a:p>
            <a:pPr fontAlgn="base">
              <a:buFont typeface="Arial" panose="020B0604020202020204" pitchFamily="34" charset="0"/>
              <a:buChar char="•"/>
            </a:pPr>
            <a:r>
              <a:rPr lang="en-US" sz="2000" dirty="0">
                <a:solidFill>
                  <a:srgbClr val="FFFFFF"/>
                </a:solidFill>
                <a:latin typeface="Century Gothic" panose="020B0502020202020204" pitchFamily="34" charset="0"/>
              </a:rPr>
              <a:t>Consistency and structure</a:t>
            </a:r>
          </a:p>
          <a:p>
            <a:br>
              <a:rPr lang="en-US" sz="2000" dirty="0">
                <a:latin typeface="Century Gothic" panose="020B0502020202020204" pitchFamily="34" charset="0"/>
              </a:rPr>
            </a:br>
            <a:br>
              <a:rPr lang="en-US" sz="2000" dirty="0">
                <a:latin typeface="Century Gothic" panose="020B0502020202020204" pitchFamily="34" charset="0"/>
              </a:rPr>
            </a:br>
            <a:endParaRPr lang="en-US" sz="2000" dirty="0">
              <a:latin typeface="Century Gothic" panose="020B0502020202020204" pitchFamily="34" charset="0"/>
            </a:endParaRPr>
          </a:p>
        </p:txBody>
      </p:sp>
      <p:pic>
        <p:nvPicPr>
          <p:cNvPr id="5" name="Audio 4">
            <a:hlinkClick r:id="" action="ppaction://media"/>
            <a:extLst>
              <a:ext uri="{FF2B5EF4-FFF2-40B4-BE49-F238E27FC236}">
                <a16:creationId xmlns:a16="http://schemas.microsoft.com/office/drawing/2014/main" id="{2B8A5B1B-C476-A3DB-60A5-CCF977F185A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1544"/>
    </mc:Choice>
    <mc:Fallback xmlns="">
      <p:transition spd="slow" advTm="81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E9B35DD-16B6-4415-A905-CDACA4FC6DBE}">
  <ds:schemaRefs>
    <ds:schemaRef ds:uri="http://purl.org/dc/dcmitype/"/>
    <ds:schemaRef ds:uri="http://schemas.microsoft.com/office/infopath/2007/PartnerControls"/>
    <ds:schemaRef ds:uri="http://schemas.openxmlformats.org/package/2006/metadata/core-properties"/>
    <ds:schemaRef ds:uri="http://schemas.microsoft.com/office/2006/documentManagement/types"/>
    <ds:schemaRef ds:uri="http://schemas.microsoft.com/office/2006/metadata/properties"/>
    <ds:schemaRef ds:uri="http://purl.org/dc/term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5827</TotalTime>
  <Words>942</Words>
  <Application>Microsoft Office PowerPoint</Application>
  <PresentationFormat>Widescreen</PresentationFormat>
  <Paragraphs>112</Paragraphs>
  <Slides>9</Slides>
  <Notes>9</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TOOLS</vt:lpstr>
      <vt:lpstr>RISKS AND BENEFITS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Hubbuck, Ryan</cp:lastModifiedBy>
  <cp:revision>33</cp:revision>
  <dcterms:created xsi:type="dcterms:W3CDTF">2020-08-19T17:59:24Z</dcterms:created>
  <dcterms:modified xsi:type="dcterms:W3CDTF">2024-10-25T11:48:51Z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